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85" y="3761294"/>
            <a:ext cx="4407218" cy="2936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Musicians as Athletes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Saba Kamal, OTR, CHT</a:t>
            </a:r>
          </a:p>
          <a:p>
            <a:r>
              <a:rPr lang="en-US" dirty="0"/>
              <a:t>Hands-On-Care</a:t>
            </a:r>
          </a:p>
        </p:txBody>
      </p:sp>
      <p:sp>
        <p:nvSpPr>
          <p:cNvPr id="5" name="AutoShape 4" descr="Image result for musician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Musicians coordinate </a:t>
            </a:r>
          </a:p>
          <a:p>
            <a:r>
              <a:rPr lang="en-US" dirty="0"/>
              <a:t>Every player is connected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Crucial for mental performance</a:t>
            </a:r>
          </a:p>
          <a:p>
            <a:pPr lvl="1"/>
            <a:r>
              <a:rPr lang="en-US" dirty="0"/>
              <a:t>Food for mental acuity</a:t>
            </a:r>
          </a:p>
          <a:p>
            <a:pPr lvl="1"/>
            <a:r>
              <a:rPr lang="en-US" dirty="0"/>
              <a:t>Preventing highs and lows or jittery effects</a:t>
            </a:r>
          </a:p>
          <a:p>
            <a:pPr lvl="1"/>
            <a:r>
              <a:rPr lang="en-US" dirty="0"/>
              <a:t>Improving muscle endurance</a:t>
            </a:r>
          </a:p>
        </p:txBody>
      </p:sp>
    </p:spTree>
    <p:extLst>
      <p:ext uri="{BB962C8B-B14F-4D97-AF65-F5344CB8AC3E}">
        <p14:creationId xmlns:p14="http://schemas.microsoft.com/office/powerpoint/2010/main" val="329543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routines –</a:t>
            </a:r>
          </a:p>
          <a:p>
            <a:pPr lvl="1"/>
            <a:r>
              <a:rPr lang="en-US" dirty="0"/>
              <a:t>Small pieces</a:t>
            </a:r>
          </a:p>
          <a:p>
            <a:pPr lvl="1"/>
            <a:r>
              <a:rPr lang="en-US" dirty="0"/>
              <a:t>Go slow before picking up the pace</a:t>
            </a:r>
          </a:p>
          <a:p>
            <a:pPr lvl="1"/>
            <a:r>
              <a:rPr lang="en-US" dirty="0"/>
              <a:t>Easy rehearsals with taping for correct techniques</a:t>
            </a:r>
          </a:p>
          <a:p>
            <a:pPr lvl="1"/>
            <a:r>
              <a:rPr lang="en-US" dirty="0"/>
              <a:t>Timing pieces</a:t>
            </a:r>
          </a:p>
          <a:p>
            <a:pPr lvl="1"/>
            <a:r>
              <a:rPr lang="en-US" dirty="0"/>
              <a:t>Building up on time then pace and difficulty of music played</a:t>
            </a:r>
          </a:p>
        </p:txBody>
      </p:sp>
    </p:spTree>
    <p:extLst>
      <p:ext uri="{BB962C8B-B14F-4D97-AF65-F5344CB8AC3E}">
        <p14:creationId xmlns:p14="http://schemas.microsoft.com/office/powerpoint/2010/main" val="230453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231F44-9295-468C-B9C0-0E93999F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Musicians as athletes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37534-0465-4CC6-9DB7-C611B2CBE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504913-DA33-4293-AC31-48AC53122E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musician, after their stretching exercises/warm up, starts to play with the necessary tapes to keep them in check. 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23534C-6E38-4EDF-BA5C-D69B7BDC0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Timing / Training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80E85A-A0FB-4AF8-B6B7-F9A2D38925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musician times their instrument playing period, at the first sign of fatigue or pain the musician stops the timer and notates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E862-D904-4923-9C79-9158B55D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Musicians as athletes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B7094-FD10-434F-B70C-8ED439053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/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DB685-7E04-43AF-9821-95B534482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Next session they play the same piece but for less time than previously played, thus preventing any discomfort.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B8092-C3B0-4B91-BAD1-CAE081C35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Timing /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C91C5-C1B9-466D-B126-C091587B69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Once comfortable with the time/piece played, they slowly start to increase the time played again without discomfort and notate the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8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DE96-2813-4263-B404-2625F11D4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Musicians as athletes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C4E01-4060-458E-99FC-05F019853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Timing/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9FD90-0C93-4957-AE2D-D06E70E734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Slowly but surely the time is increased with all the pieces in place until musician achieves the skill without breaking down.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28B96-921F-47D2-8F2C-BA4E1A9E9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Exercise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9F624-76E3-40E4-80E9-5E3022C9E9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They must continue working out and building postural muscles, endurance, and cardio (since a lot of musicians have a sedentary posture, cardio helps to keep the metabolism high which helps with healing).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6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13FA-BF15-43D9-8664-ED97C377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CD80F-A4A4-42A2-831C-97FD59301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4E96B-6563-4FDC-B7A8-9E94B6A8D5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Pre-warm ups flexibility exercises continue along with post stretching after playing.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5C1F2-5299-4C65-93DF-F559745D1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516B-8ED0-4CD2-AC2B-81A6E305E7E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If they do hurt after playing, first assess what went wrong so that they won’t repeat the technique and then apply ice to calm the irritation down.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2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Musicians as 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88028" cy="406908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Next time, practice the same piece with taping to correct it, until perfected.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44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44" r="3298" b="-1"/>
          <a:stretch/>
        </p:blipFill>
        <p:spPr>
          <a:xfrm>
            <a:off x="8314288" y="732999"/>
            <a:ext cx="3239538" cy="4334450"/>
          </a:xfrm>
          <a:custGeom>
            <a:avLst/>
            <a:gdLst>
              <a:gd name="connsiteX0" fmla="*/ 322464 w 3239538"/>
              <a:gd name="connsiteY0" fmla="*/ 0 h 4334450"/>
              <a:gd name="connsiteX1" fmla="*/ 3239538 w 3239538"/>
              <a:gd name="connsiteY1" fmla="*/ 0 h 4334450"/>
              <a:gd name="connsiteX2" fmla="*/ 3239538 w 3239538"/>
              <a:gd name="connsiteY2" fmla="*/ 4011987 h 4334450"/>
              <a:gd name="connsiteX3" fmla="*/ 2917075 w 3239538"/>
              <a:gd name="connsiteY3" fmla="*/ 4334450 h 4334450"/>
              <a:gd name="connsiteX4" fmla="*/ 0 w 3239538"/>
              <a:gd name="connsiteY4" fmla="*/ 4334450 h 4334450"/>
              <a:gd name="connsiteX5" fmla="*/ 0 w 3239538"/>
              <a:gd name="connsiteY5" fmla="*/ 322464 h 433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7350079" cy="1507067"/>
          </a:xfrm>
        </p:spPr>
        <p:txBody>
          <a:bodyPr>
            <a:normAutofit/>
          </a:bodyPr>
          <a:lstStyle/>
          <a:p>
            <a:r>
              <a:rPr lang="en-US" dirty="0"/>
              <a:t>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350079" cy="3615267"/>
          </a:xfrm>
        </p:spPr>
        <p:txBody>
          <a:bodyPr>
            <a:normAutofit/>
          </a:bodyPr>
          <a:lstStyle/>
          <a:p>
            <a:r>
              <a:rPr lang="en-US" dirty="0"/>
              <a:t>Complex physical movements – to achieve end goal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0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85" r="24702"/>
          <a:stretch/>
        </p:blipFill>
        <p:spPr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Musicians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4488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Playing music is using complex physical movements – to achieve goals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To carefully choreograph a piece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To achieve a Mind and Body connection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Requires Focus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To Anticipate movements / perfection through practice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Requires coordination of movement patterns and between players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0" y="952449"/>
            <a:ext cx="3185108" cy="338841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Science behind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/>
          </a:bodyPr>
          <a:lstStyle/>
          <a:p>
            <a:r>
              <a:rPr lang="en-US" dirty="0"/>
              <a:t>Applying science to train musicians</a:t>
            </a:r>
          </a:p>
          <a:p>
            <a:pPr lvl="1"/>
            <a:r>
              <a:rPr lang="en-US" dirty="0"/>
              <a:t>Musicians require physical fortitude and precision</a:t>
            </a:r>
          </a:p>
          <a:p>
            <a:pPr lvl="2"/>
            <a:r>
              <a:rPr lang="en-US" dirty="0"/>
              <a:t>Correct technique</a:t>
            </a:r>
          </a:p>
          <a:p>
            <a:pPr lvl="1"/>
            <a:r>
              <a:rPr lang="en-US" dirty="0"/>
              <a:t>Directed exercises</a:t>
            </a:r>
          </a:p>
          <a:p>
            <a:pPr lvl="2"/>
            <a:r>
              <a:rPr lang="en-US" dirty="0"/>
              <a:t>Flexibility</a:t>
            </a:r>
          </a:p>
          <a:p>
            <a:pPr lvl="2"/>
            <a:r>
              <a:rPr lang="en-US" dirty="0"/>
              <a:t>Maintain posture through long plays</a:t>
            </a:r>
          </a:p>
          <a:p>
            <a:pPr lvl="2"/>
            <a:r>
              <a:rPr lang="en-US" dirty="0"/>
              <a:t>Strength / endurance to carry instruments</a:t>
            </a:r>
          </a:p>
          <a:p>
            <a:pPr lvl="2"/>
            <a:r>
              <a:rPr lang="en-US" dirty="0"/>
              <a:t>Find coordination</a:t>
            </a:r>
          </a:p>
          <a:p>
            <a:pPr lvl="1"/>
            <a:r>
              <a:rPr lang="en-US" dirty="0"/>
              <a:t>Sound mind</a:t>
            </a:r>
          </a:p>
        </p:txBody>
      </p:sp>
    </p:spTree>
    <p:extLst>
      <p:ext uri="{BB962C8B-B14F-4D97-AF65-F5344CB8AC3E}">
        <p14:creationId xmlns:p14="http://schemas.microsoft.com/office/powerpoint/2010/main" val="406399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musical instruments</a:t>
            </a:r>
          </a:p>
          <a:p>
            <a:pPr lvl="1"/>
            <a:r>
              <a:rPr lang="en-US" dirty="0"/>
              <a:t>Comfort </a:t>
            </a:r>
          </a:p>
          <a:p>
            <a:pPr lvl="1"/>
            <a:r>
              <a:rPr lang="en-US" dirty="0"/>
              <a:t>Familiarity </a:t>
            </a:r>
          </a:p>
          <a:p>
            <a:pPr lvl="1"/>
            <a:r>
              <a:rPr lang="en-US" dirty="0"/>
              <a:t>Precision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0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usic and exercis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5" b="3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Building Strength &amp; performance endurance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en-US" dirty="0"/>
              <a:t>Endurance is directly proportional to Low Impact 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8150" y="333186"/>
            <a:ext cx="3930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303030"/>
                </a:solidFill>
                <a:latin typeface="PT Sans"/>
              </a:rPr>
              <a:t>We need the musician to be able to play music with</a:t>
            </a:r>
          </a:p>
          <a:p>
            <a:endParaRPr lang="en-US" i="1" dirty="0">
              <a:solidFill>
                <a:srgbClr val="303030"/>
              </a:solidFill>
              <a:latin typeface="PT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03030"/>
                </a:solidFill>
                <a:latin typeface="PT Sans"/>
              </a:rPr>
              <a:t>The right posture and technique for long duration. This requires core strength, so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03030"/>
                </a:solidFill>
                <a:latin typeface="PT Sans"/>
              </a:rPr>
              <a:t>Work on their proximal muscles,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03030"/>
                </a:solidFill>
                <a:latin typeface="PT Sans"/>
              </a:rPr>
              <a:t>However, for playing for long duration and avoiding fatigue requires endurance in the core muscles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03030"/>
                </a:solidFill>
                <a:latin typeface="PT Sans"/>
              </a:rPr>
              <a:t>This prevents injuries and technical challenges.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93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087938" cy="3615267"/>
          </a:xfrm>
        </p:spPr>
        <p:txBody>
          <a:bodyPr/>
          <a:lstStyle/>
          <a:p>
            <a:r>
              <a:rPr lang="en-US" dirty="0"/>
              <a:t>Taping to correct posture to prevent injuries</a:t>
            </a:r>
          </a:p>
        </p:txBody>
      </p:sp>
      <p:pic>
        <p:nvPicPr>
          <p:cNvPr id="1027" name="Picture 3" descr="https://hocinc.us/wp-content/uploads/2017/04/Musician-2-145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41" y="1064682"/>
            <a:ext cx="1790579" cy="37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hocinc.us/wp-content/uploads/2017/04/musician-1-132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064683"/>
            <a:ext cx="1630045" cy="37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 looses focus </a:t>
            </a:r>
          </a:p>
          <a:p>
            <a:pPr lvl="1"/>
            <a:r>
              <a:rPr lang="en-US" dirty="0"/>
              <a:t>Form deteriorates</a:t>
            </a:r>
          </a:p>
          <a:p>
            <a:pPr lvl="1"/>
            <a:r>
              <a:rPr lang="en-US" dirty="0"/>
              <a:t>Causes Strain due to fatigue</a:t>
            </a:r>
          </a:p>
          <a:p>
            <a:pPr lvl="1"/>
            <a:r>
              <a:rPr lang="en-US" dirty="0"/>
              <a:t>Leads to poor posture</a:t>
            </a:r>
          </a:p>
          <a:p>
            <a:pPr lvl="1"/>
            <a:r>
              <a:rPr lang="en-US" dirty="0"/>
              <a:t>Which results in improper technique</a:t>
            </a:r>
          </a:p>
          <a:p>
            <a:pPr lvl="1"/>
            <a:r>
              <a:rPr lang="en-US" dirty="0"/>
              <a:t>Resulting in repetitive stress injury</a:t>
            </a:r>
          </a:p>
        </p:txBody>
      </p:sp>
    </p:spTree>
    <p:extLst>
      <p:ext uri="{BB962C8B-B14F-4D97-AF65-F5344CB8AC3E}">
        <p14:creationId xmlns:p14="http://schemas.microsoft.com/office/powerpoint/2010/main" val="33195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40" y="1281040"/>
            <a:ext cx="3185108" cy="273123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Brain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 fontScale="92500"/>
          </a:bodyPr>
          <a:lstStyle/>
          <a:p>
            <a:r>
              <a:rPr lang="en-US" dirty="0"/>
              <a:t>Before playing</a:t>
            </a:r>
          </a:p>
          <a:p>
            <a:pPr lvl="1"/>
            <a:r>
              <a:rPr lang="en-US" dirty="0"/>
              <a:t>Visualization</a:t>
            </a:r>
          </a:p>
          <a:p>
            <a:pPr lvl="1"/>
            <a:r>
              <a:rPr lang="en-US" dirty="0"/>
              <a:t>Imagine sequence of the piece of music to be played</a:t>
            </a:r>
          </a:p>
          <a:p>
            <a:pPr lvl="1"/>
            <a:r>
              <a:rPr lang="en-US" sz="1400" i="1" dirty="0"/>
              <a:t>Motor imagery practice, mental practice, visualization</a:t>
            </a:r>
          </a:p>
          <a:p>
            <a:pPr lvl="1"/>
            <a:r>
              <a:rPr lang="en-US" sz="1400" i="1" dirty="0"/>
              <a:t>Imagining movements stimulates similar areas of brain activity as actual task performance, which may accompany recovery of motor function, thus resulting in reduced deficit [or disability]</a:t>
            </a:r>
          </a:p>
          <a:p>
            <a:pPr lvl="2"/>
            <a:r>
              <a:rPr lang="en-US" sz="1200" i="1" dirty="0"/>
              <a:t>20 healthy participants wore a plaster cast for 3 weeks on their non-dominant wrist/hand. One training session for imagery followed by HEP of visualization of movements 15 min/day and once weekly guided movement lead by a therapist.</a:t>
            </a:r>
          </a:p>
          <a:p>
            <a:pPr lvl="2"/>
            <a:r>
              <a:rPr lang="en-US" sz="1200" i="1" dirty="0"/>
              <a:t>• Differences noted for extension and ulnar deviation with moderate effects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327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641</TotalTime>
  <Words>610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PT Sans</vt:lpstr>
      <vt:lpstr>Wingdings 3</vt:lpstr>
      <vt:lpstr>Slice</vt:lpstr>
      <vt:lpstr>Musicians as Athletes</vt:lpstr>
      <vt:lpstr>Athletes</vt:lpstr>
      <vt:lpstr>Musicians</vt:lpstr>
      <vt:lpstr>Science behind music</vt:lpstr>
      <vt:lpstr>Instruments</vt:lpstr>
      <vt:lpstr>Building Strength &amp; performance endurance</vt:lpstr>
      <vt:lpstr>Ergonomics</vt:lpstr>
      <vt:lpstr>RSI</vt:lpstr>
      <vt:lpstr>Brain exercise</vt:lpstr>
      <vt:lpstr>Team work</vt:lpstr>
      <vt:lpstr>Diet</vt:lpstr>
      <vt:lpstr>Training</vt:lpstr>
      <vt:lpstr>Musicians as athletes</vt:lpstr>
      <vt:lpstr>Musicians as athletes</vt:lpstr>
      <vt:lpstr>Musicians as athletes</vt:lpstr>
      <vt:lpstr>PowerPoint Presentation</vt:lpstr>
      <vt:lpstr>Musicians as athletes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Musicians as Athletes</dc:title>
  <dc:creator>Saba Kamal</dc:creator>
  <cp:lastModifiedBy>Saba Kamal</cp:lastModifiedBy>
  <cp:revision>17</cp:revision>
  <dcterms:created xsi:type="dcterms:W3CDTF">2017-04-27T03:03:31Z</dcterms:created>
  <dcterms:modified xsi:type="dcterms:W3CDTF">2019-05-27T05:47:04Z</dcterms:modified>
</cp:coreProperties>
</file>